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72" r:id="rId13"/>
    <p:sldId id="273" r:id="rId14"/>
    <p:sldId id="265" r:id="rId15"/>
    <p:sldId id="266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6" d="100"/>
          <a:sy n="76" d="100"/>
        </p:scale>
        <p:origin x="84" y="1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984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451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4581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0240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0250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20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6822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647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8515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002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8090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246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775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67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303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187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14821-C5F1-4BC5-8829-B703DBCA8BB9}" type="datetimeFigureOut">
              <a:rPr lang="zh-CN" altLang="en-US" smtClean="0"/>
              <a:t>2024/12/26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947295E-CB5D-49E5-A9F4-92D7574D07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528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&#20132;&#20114;&#35828;&#26126;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3CAC97-A95E-5423-93D3-D03A542E4B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b="1" dirty="0"/>
              <a:t>综合医院管理设计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EE1574-3EB5-645B-5895-DE42CEC0BB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最后一组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D1590D8-6A1F-20CC-E2A0-3D6AB4764091}"/>
              </a:ext>
            </a:extLst>
          </p:cNvPr>
          <p:cNvSpPr txBox="1"/>
          <p:nvPr/>
        </p:nvSpPr>
        <p:spPr>
          <a:xfrm>
            <a:off x="6009861" y="5718996"/>
            <a:ext cx="5494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小组成员：杨猛，黄静坡，何奕逊，黎梓贤</a:t>
            </a:r>
          </a:p>
        </p:txBody>
      </p:sp>
    </p:spTree>
    <p:extLst>
      <p:ext uri="{BB962C8B-B14F-4D97-AF65-F5344CB8AC3E}">
        <p14:creationId xmlns:p14="http://schemas.microsoft.com/office/powerpoint/2010/main" val="151580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98707-CC71-0349-2276-C3FAD966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A1BC1AE-541F-1F72-6A90-9B53CC356B6E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子系统简介</a:t>
            </a:r>
            <a:r>
              <a:rPr lang="en-US" altLang="zh-CN" sz="2400" b="1" dirty="0"/>
              <a:t>—</a:t>
            </a:r>
            <a:r>
              <a:rPr lang="zh-CN" altLang="en-US" sz="2400" b="1" dirty="0"/>
              <a:t>住院管理系统</a:t>
            </a:r>
            <a:endParaRPr lang="zh-CN" altLang="en-US" sz="3200" b="1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7C12460-B043-C167-48DD-E974173EBBE5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5015948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图片 11">
            <a:extLst>
              <a:ext uri="{FF2B5EF4-FFF2-40B4-BE49-F238E27FC236}">
                <a16:creationId xmlns:a16="http://schemas.microsoft.com/office/drawing/2014/main" id="{81042F42-596C-6373-6FF2-30C639A83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08" y="1707468"/>
            <a:ext cx="11986292" cy="3600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1519A21-B98D-0B7A-8877-C45A1EFAB4A7}"/>
              </a:ext>
            </a:extLst>
          </p:cNvPr>
          <p:cNvSpPr/>
          <p:nvPr/>
        </p:nvSpPr>
        <p:spPr>
          <a:xfrm>
            <a:off x="4300331" y="5499651"/>
            <a:ext cx="3419061" cy="7089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F0E7FB-41B2-5CFA-C6CF-7E8579B5E1DF}"/>
              </a:ext>
            </a:extLst>
          </p:cNvPr>
          <p:cNvSpPr txBox="1"/>
          <p:nvPr/>
        </p:nvSpPr>
        <p:spPr>
          <a:xfrm>
            <a:off x="4721237" y="5592537"/>
            <a:ext cx="2915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功能结构示意图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B8A3564-08ED-2B95-3438-1879A3838FE7}"/>
              </a:ext>
            </a:extLst>
          </p:cNvPr>
          <p:cNvSpPr/>
          <p:nvPr/>
        </p:nvSpPr>
        <p:spPr>
          <a:xfrm>
            <a:off x="205708" y="6506816"/>
            <a:ext cx="11986292" cy="35118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81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5A0A2-1133-D7CE-D090-E649390398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C04790F-8CFA-C524-A4E7-53B4411526EF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子系统简介</a:t>
            </a:r>
            <a:r>
              <a:rPr lang="en-US" altLang="zh-CN" sz="2400" b="1" dirty="0"/>
              <a:t>—</a:t>
            </a:r>
            <a:r>
              <a:rPr lang="zh-CN" altLang="en-US" sz="2400" b="1" dirty="0"/>
              <a:t>住院管理系统</a:t>
            </a:r>
            <a:endParaRPr lang="zh-CN" altLang="en-US" sz="3200" b="1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D7748FC9-D40C-DDBE-FF3F-CCB58E380F74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5015948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E0D119B5-8994-0BD7-97AA-021EFC935ED7}"/>
              </a:ext>
            </a:extLst>
          </p:cNvPr>
          <p:cNvSpPr/>
          <p:nvPr/>
        </p:nvSpPr>
        <p:spPr>
          <a:xfrm rot="5400000">
            <a:off x="1520266" y="2033153"/>
            <a:ext cx="781872" cy="3427796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4CCCEE7-9252-0B66-B1EC-A66C2CE2D896}"/>
              </a:ext>
            </a:extLst>
          </p:cNvPr>
          <p:cNvSpPr txBox="1"/>
          <p:nvPr/>
        </p:nvSpPr>
        <p:spPr>
          <a:xfrm flipH="1">
            <a:off x="418676" y="3433949"/>
            <a:ext cx="3338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业务流程示意图</a:t>
            </a:r>
          </a:p>
        </p:txBody>
      </p:sp>
      <p:pic>
        <p:nvPicPr>
          <p:cNvPr id="2050" name="图片 16">
            <a:extLst>
              <a:ext uri="{FF2B5EF4-FFF2-40B4-BE49-F238E27FC236}">
                <a16:creationId xmlns:a16="http://schemas.microsoft.com/office/drawing/2014/main" id="{833DAA6C-A677-A8F6-2977-F525757B8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4691" y="1469312"/>
            <a:ext cx="8290005" cy="529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665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62BFC-2B43-1B2C-24AF-5AA948465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2FCCB9E-196D-0A20-8FDA-D9A09D0A1FEC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子系统简介</a:t>
            </a:r>
            <a:r>
              <a:rPr lang="en-US" altLang="zh-CN" sz="2400" b="1" dirty="0"/>
              <a:t>—</a:t>
            </a:r>
            <a:r>
              <a:rPr lang="zh-CN" altLang="en-US" sz="2400" b="1" dirty="0"/>
              <a:t>住院管理系统</a:t>
            </a:r>
            <a:endParaRPr lang="zh-CN" altLang="en-US" sz="3200" b="1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ACBABFE1-4972-F594-33DD-864592CC9F2E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5015948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图片 59">
            <a:extLst>
              <a:ext uri="{FF2B5EF4-FFF2-40B4-BE49-F238E27FC236}">
                <a16:creationId xmlns:a16="http://schemas.microsoft.com/office/drawing/2014/main" id="{E5F64613-ED32-1EFF-3C08-15859C5F0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22" y="1535389"/>
            <a:ext cx="11401330" cy="5031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142221A2-882B-558E-AD77-5B075A1B713B}"/>
              </a:ext>
            </a:extLst>
          </p:cNvPr>
          <p:cNvSpPr/>
          <p:nvPr/>
        </p:nvSpPr>
        <p:spPr>
          <a:xfrm flipV="1">
            <a:off x="10405068" y="649357"/>
            <a:ext cx="781872" cy="3427796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0B65E76-21D7-8B92-4431-0C138804C326}"/>
              </a:ext>
            </a:extLst>
          </p:cNvPr>
          <p:cNvSpPr txBox="1"/>
          <p:nvPr/>
        </p:nvSpPr>
        <p:spPr>
          <a:xfrm>
            <a:off x="10065507" y="868263"/>
            <a:ext cx="1046440" cy="40949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数据库物理模型</a:t>
            </a:r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1692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05074-767F-4831-56E0-B108F719F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124A88A3-1AB8-D001-A6B8-6DBCF345D8C5}"/>
              </a:ext>
            </a:extLst>
          </p:cNvPr>
          <p:cNvSpPr/>
          <p:nvPr/>
        </p:nvSpPr>
        <p:spPr>
          <a:xfrm rot="5400000">
            <a:off x="1322962" y="1961489"/>
            <a:ext cx="781872" cy="3427796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29F40AE-6D15-224F-27B0-4783BC59B096}"/>
              </a:ext>
            </a:extLst>
          </p:cNvPr>
          <p:cNvSpPr txBox="1"/>
          <p:nvPr/>
        </p:nvSpPr>
        <p:spPr>
          <a:xfrm>
            <a:off x="401176" y="3413777"/>
            <a:ext cx="3338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数据库表示例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398C7A3-3560-7DBC-D3C9-4D8E79606BAC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子系统简介</a:t>
            </a:r>
            <a:r>
              <a:rPr lang="en-US" altLang="zh-CN" sz="2400" b="1" dirty="0"/>
              <a:t>—</a:t>
            </a:r>
            <a:r>
              <a:rPr lang="zh-CN" altLang="en-US" sz="2400" b="1" dirty="0"/>
              <a:t>住院管理系统</a:t>
            </a:r>
            <a:endParaRPr lang="zh-CN" altLang="en-US" sz="3200" b="1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7F633E4F-7CBA-85CB-85D9-FA7182F86C2E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5015948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69FB3E90-C9DE-A4A3-2B2F-06451101F8A4}"/>
              </a:ext>
            </a:extLst>
          </p:cNvPr>
          <p:cNvSpPr txBox="1"/>
          <p:nvPr/>
        </p:nvSpPr>
        <p:spPr>
          <a:xfrm>
            <a:off x="3677479" y="1620606"/>
            <a:ext cx="1504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病房分配表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B1D7184-A94B-07AF-17DE-822D48A51E63}"/>
              </a:ext>
            </a:extLst>
          </p:cNvPr>
          <p:cNvSpPr txBox="1"/>
          <p:nvPr/>
        </p:nvSpPr>
        <p:spPr>
          <a:xfrm>
            <a:off x="3666331" y="4066323"/>
            <a:ext cx="1588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患者病历表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5B6AD7A8-334F-8BE7-0677-C23543C587FC}"/>
              </a:ext>
            </a:extLst>
          </p:cNvPr>
          <p:cNvSpPr/>
          <p:nvPr/>
        </p:nvSpPr>
        <p:spPr>
          <a:xfrm rot="5400000">
            <a:off x="3455506" y="1718904"/>
            <a:ext cx="205409" cy="238535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>
            <a:extLst>
              <a:ext uri="{FF2B5EF4-FFF2-40B4-BE49-F238E27FC236}">
                <a16:creationId xmlns:a16="http://schemas.microsoft.com/office/drawing/2014/main" id="{A0015CB0-7547-9A5F-A39C-A929540F56EE}"/>
              </a:ext>
            </a:extLst>
          </p:cNvPr>
          <p:cNvSpPr/>
          <p:nvPr/>
        </p:nvSpPr>
        <p:spPr>
          <a:xfrm rot="5400000">
            <a:off x="3444359" y="4155469"/>
            <a:ext cx="205409" cy="238535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8" name="图片 55">
            <a:extLst>
              <a:ext uri="{FF2B5EF4-FFF2-40B4-BE49-F238E27FC236}">
                <a16:creationId xmlns:a16="http://schemas.microsoft.com/office/drawing/2014/main" id="{66DC49EB-85A5-60D0-1DD0-005C7E825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943" y="2062139"/>
            <a:ext cx="8599202" cy="1351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图片 62">
            <a:extLst>
              <a:ext uri="{FF2B5EF4-FFF2-40B4-BE49-F238E27FC236}">
                <a16:creationId xmlns:a16="http://schemas.microsoft.com/office/drawing/2014/main" id="{389A1FFD-7726-A167-0E84-5C3493AF49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65"/>
          <a:stretch/>
        </p:blipFill>
        <p:spPr bwMode="auto">
          <a:xfrm>
            <a:off x="3427796" y="4589835"/>
            <a:ext cx="8488014" cy="16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722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15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8B6E9D0-7C6E-AB8F-7D0D-BF3620ECE573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交互说明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031C3BC-39F6-FAC0-D9C0-938EB24BAE52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2219739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323838BC-6350-2220-7505-81C03A324CDF}"/>
              </a:ext>
            </a:extLst>
          </p:cNvPr>
          <p:cNvSpPr txBox="1"/>
          <p:nvPr/>
        </p:nvSpPr>
        <p:spPr>
          <a:xfrm>
            <a:off x="1417983" y="2170001"/>
            <a:ext cx="4068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见</a:t>
            </a:r>
            <a:r>
              <a:rPr lang="zh-CN" altLang="en-US" sz="3200" b="1" dirty="0">
                <a:hlinkClick r:id="rId2" action="ppaction://hlinkfile"/>
              </a:rPr>
              <a:t>附件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20378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422EBC9-6416-D5A9-4968-27BF63621FEE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小组感想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487CD14-018D-F756-92A9-A312E6A00A1F}"/>
              </a:ext>
            </a:extLst>
          </p:cNvPr>
          <p:cNvCxnSpPr>
            <a:cxnSpLocks/>
          </p:cNvCxnSpPr>
          <p:nvPr/>
        </p:nvCxnSpPr>
        <p:spPr>
          <a:xfrm>
            <a:off x="1437859" y="1293078"/>
            <a:ext cx="2219739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5ED580AA-F515-9125-0D20-2E915A94C0F0}"/>
              </a:ext>
            </a:extLst>
          </p:cNvPr>
          <p:cNvSpPr/>
          <p:nvPr/>
        </p:nvSpPr>
        <p:spPr>
          <a:xfrm>
            <a:off x="0" y="1574584"/>
            <a:ext cx="8209722" cy="2879123"/>
          </a:xfrm>
          <a:custGeom>
            <a:avLst/>
            <a:gdLst>
              <a:gd name="connsiteX0" fmla="*/ 4638261 w 9276522"/>
              <a:gd name="connsiteY0" fmla="*/ 0 h 2565024"/>
              <a:gd name="connsiteX1" fmla="*/ 9276522 w 9276522"/>
              <a:gd name="connsiteY1" fmla="*/ 989761 h 2565024"/>
              <a:gd name="connsiteX2" fmla="*/ 4638261 w 9276522"/>
              <a:gd name="connsiteY2" fmla="*/ 1979522 h 2565024"/>
              <a:gd name="connsiteX3" fmla="*/ 2044965 w 9276522"/>
              <a:gd name="connsiteY3" fmla="*/ 1810486 h 2565024"/>
              <a:gd name="connsiteX4" fmla="*/ 1913669 w 9276522"/>
              <a:gd name="connsiteY4" fmla="*/ 1789536 h 2565024"/>
              <a:gd name="connsiteX5" fmla="*/ 1933497 w 9276522"/>
              <a:gd name="connsiteY5" fmla="*/ 1808618 h 2565024"/>
              <a:gd name="connsiteX6" fmla="*/ 375706 w 9276522"/>
              <a:gd name="connsiteY6" fmla="*/ 2565024 h 2565024"/>
              <a:gd name="connsiteX7" fmla="*/ 820806 w 9276522"/>
              <a:gd name="connsiteY7" fmla="*/ 1551326 h 2565024"/>
              <a:gd name="connsiteX8" fmla="*/ 792142 w 9276522"/>
              <a:gd name="connsiteY8" fmla="*/ 1543146 h 2565024"/>
              <a:gd name="connsiteX9" fmla="*/ 0 w 9276522"/>
              <a:gd name="connsiteY9" fmla="*/ 989761 h 2565024"/>
              <a:gd name="connsiteX10" fmla="*/ 4638261 w 9276522"/>
              <a:gd name="connsiteY10" fmla="*/ 0 h 256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276522" h="2565024">
                <a:moveTo>
                  <a:pt x="4638261" y="0"/>
                </a:moveTo>
                <a:cubicBezTo>
                  <a:pt x="7199902" y="0"/>
                  <a:pt x="9276522" y="443131"/>
                  <a:pt x="9276522" y="989761"/>
                </a:cubicBezTo>
                <a:cubicBezTo>
                  <a:pt x="9276522" y="1536391"/>
                  <a:pt x="7199902" y="1979522"/>
                  <a:pt x="4638261" y="1979522"/>
                </a:cubicBezTo>
                <a:cubicBezTo>
                  <a:pt x="3677646" y="1979522"/>
                  <a:pt x="2785236" y="1917207"/>
                  <a:pt x="2044965" y="1810486"/>
                </a:cubicBezTo>
                <a:lnTo>
                  <a:pt x="1913669" y="1789536"/>
                </a:lnTo>
                <a:lnTo>
                  <a:pt x="1933497" y="1808618"/>
                </a:lnTo>
                <a:lnTo>
                  <a:pt x="375706" y="2565024"/>
                </a:lnTo>
                <a:lnTo>
                  <a:pt x="820806" y="1551326"/>
                </a:lnTo>
                <a:lnTo>
                  <a:pt x="792142" y="1543146"/>
                </a:lnTo>
                <a:cubicBezTo>
                  <a:pt x="292025" y="1385179"/>
                  <a:pt x="0" y="1194747"/>
                  <a:pt x="0" y="989761"/>
                </a:cubicBezTo>
                <a:cubicBezTo>
                  <a:pt x="0" y="443131"/>
                  <a:pt x="2076620" y="0"/>
                  <a:pt x="4638261" y="0"/>
                </a:cubicBez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0006663-4004-D002-714B-A55C53985D80}"/>
              </a:ext>
            </a:extLst>
          </p:cNvPr>
          <p:cNvSpPr txBox="1"/>
          <p:nvPr/>
        </p:nvSpPr>
        <p:spPr>
          <a:xfrm>
            <a:off x="341243" y="2219489"/>
            <a:ext cx="7527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66700" algn="just"/>
            <a:r>
              <a:rPr lang="zh-CN" altLang="zh-CN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在完成综合医院管理系统的设计和开发过程中，我们深刻体会到了医疗信息系统在现代医院运营中的核心作用。通过这次实践，我们不仅提升了自己的技术能力，也对医疗行业的工作流程和需求有了更深入的理解</a:t>
            </a:r>
            <a:r>
              <a:rPr lang="zh-CN" altLang="en-US" kern="1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zh-CN" altLang="zh-CN" sz="18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38EA5737-98D9-D9C8-0E00-0BCED4AA7FDB}"/>
              </a:ext>
            </a:extLst>
          </p:cNvPr>
          <p:cNvSpPr/>
          <p:nvPr/>
        </p:nvSpPr>
        <p:spPr>
          <a:xfrm flipH="1">
            <a:off x="3929270" y="3751477"/>
            <a:ext cx="8209722" cy="2879123"/>
          </a:xfrm>
          <a:custGeom>
            <a:avLst/>
            <a:gdLst>
              <a:gd name="connsiteX0" fmla="*/ 4638261 w 9276522"/>
              <a:gd name="connsiteY0" fmla="*/ 0 h 2565024"/>
              <a:gd name="connsiteX1" fmla="*/ 9276522 w 9276522"/>
              <a:gd name="connsiteY1" fmla="*/ 989761 h 2565024"/>
              <a:gd name="connsiteX2" fmla="*/ 4638261 w 9276522"/>
              <a:gd name="connsiteY2" fmla="*/ 1979522 h 2565024"/>
              <a:gd name="connsiteX3" fmla="*/ 2044965 w 9276522"/>
              <a:gd name="connsiteY3" fmla="*/ 1810486 h 2565024"/>
              <a:gd name="connsiteX4" fmla="*/ 1913669 w 9276522"/>
              <a:gd name="connsiteY4" fmla="*/ 1789536 h 2565024"/>
              <a:gd name="connsiteX5" fmla="*/ 1933497 w 9276522"/>
              <a:gd name="connsiteY5" fmla="*/ 1808618 h 2565024"/>
              <a:gd name="connsiteX6" fmla="*/ 375706 w 9276522"/>
              <a:gd name="connsiteY6" fmla="*/ 2565024 h 2565024"/>
              <a:gd name="connsiteX7" fmla="*/ 820806 w 9276522"/>
              <a:gd name="connsiteY7" fmla="*/ 1551326 h 2565024"/>
              <a:gd name="connsiteX8" fmla="*/ 792142 w 9276522"/>
              <a:gd name="connsiteY8" fmla="*/ 1543146 h 2565024"/>
              <a:gd name="connsiteX9" fmla="*/ 0 w 9276522"/>
              <a:gd name="connsiteY9" fmla="*/ 989761 h 2565024"/>
              <a:gd name="connsiteX10" fmla="*/ 4638261 w 9276522"/>
              <a:gd name="connsiteY10" fmla="*/ 0 h 256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276522" h="2565024">
                <a:moveTo>
                  <a:pt x="4638261" y="0"/>
                </a:moveTo>
                <a:cubicBezTo>
                  <a:pt x="7199902" y="0"/>
                  <a:pt x="9276522" y="443131"/>
                  <a:pt x="9276522" y="989761"/>
                </a:cubicBezTo>
                <a:cubicBezTo>
                  <a:pt x="9276522" y="1536391"/>
                  <a:pt x="7199902" y="1979522"/>
                  <a:pt x="4638261" y="1979522"/>
                </a:cubicBezTo>
                <a:cubicBezTo>
                  <a:pt x="3677646" y="1979522"/>
                  <a:pt x="2785236" y="1917207"/>
                  <a:pt x="2044965" y="1810486"/>
                </a:cubicBezTo>
                <a:lnTo>
                  <a:pt x="1913669" y="1789536"/>
                </a:lnTo>
                <a:lnTo>
                  <a:pt x="1933497" y="1808618"/>
                </a:lnTo>
                <a:lnTo>
                  <a:pt x="375706" y="2565024"/>
                </a:lnTo>
                <a:lnTo>
                  <a:pt x="820806" y="1551326"/>
                </a:lnTo>
                <a:lnTo>
                  <a:pt x="792142" y="1543146"/>
                </a:lnTo>
                <a:cubicBezTo>
                  <a:pt x="292025" y="1385179"/>
                  <a:pt x="0" y="1194747"/>
                  <a:pt x="0" y="989761"/>
                </a:cubicBezTo>
                <a:cubicBezTo>
                  <a:pt x="0" y="443131"/>
                  <a:pt x="2076620" y="0"/>
                  <a:pt x="4638261" y="0"/>
                </a:cubicBez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57543EE-713A-1858-3B68-73329714A11C}"/>
              </a:ext>
            </a:extLst>
          </p:cNvPr>
          <p:cNvSpPr txBox="1"/>
          <p:nvPr/>
        </p:nvSpPr>
        <p:spPr>
          <a:xfrm>
            <a:off x="4426226" y="4272818"/>
            <a:ext cx="74808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这次项目让我们深刻认识到了医疗信息系统的复杂性和挑战性，以及它在提升医疗服务质量、保障患者安全、优化医院运营中的关键作用。我们为能够参与到这样一个有意义的项目中感到自豪，并期待将这些经验和知识应用到未来的工作中，为医疗信息化的发展做出更大的贡献。</a:t>
            </a:r>
          </a:p>
        </p:txBody>
      </p:sp>
    </p:spTree>
    <p:extLst>
      <p:ext uri="{BB962C8B-B14F-4D97-AF65-F5344CB8AC3E}">
        <p14:creationId xmlns:p14="http://schemas.microsoft.com/office/powerpoint/2010/main" val="413992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/>
      <p:bldP spid="11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医学信息学汇报">
            <a:hlinkClick r:id="" action="ppaction://media"/>
            <a:extLst>
              <a:ext uri="{FF2B5EF4-FFF2-40B4-BE49-F238E27FC236}">
                <a16:creationId xmlns:a16="http://schemas.microsoft.com/office/drawing/2014/main" id="{95280C70-14A5-A989-3B60-ADC60D7FA0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9687" y="1851163"/>
            <a:ext cx="4572000" cy="2571750"/>
          </a:xfrm>
          <a:prstGeom prst="rect">
            <a:avLst/>
          </a:prstGeom>
          <a:ln w="9525" cap="flat">
            <a:solidFill>
              <a:srgbClr val="383838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Right"/>
            <a:lightRig rig="threePt" dir="t"/>
          </a:scene3d>
          <a:sp3d extrusionH="889000" prstMaterial="matte">
            <a:extrusionClr>
              <a:srgbClr val="777777"/>
            </a:extrusionClr>
          </a:sp3d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A81620A-7314-9B01-C275-9A2658DB5A9D}"/>
              </a:ext>
            </a:extLst>
          </p:cNvPr>
          <p:cNvSpPr txBox="1"/>
          <p:nvPr/>
        </p:nvSpPr>
        <p:spPr>
          <a:xfrm>
            <a:off x="6665844" y="0"/>
            <a:ext cx="5340626" cy="7571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感谢观看！</a:t>
            </a:r>
            <a:endParaRPr lang="en-US" altLang="zh-CN" sz="4000" dirty="0"/>
          </a:p>
          <a:p>
            <a:endParaRPr lang="en-US" altLang="zh-CN" sz="2000" dirty="0"/>
          </a:p>
          <a:p>
            <a:r>
              <a:rPr lang="zh-CN" altLang="en-US" sz="2400" b="1" dirty="0"/>
              <a:t>小组分工：</a:t>
            </a:r>
            <a:endParaRPr lang="en-US" altLang="zh-CN" sz="2400" b="1" dirty="0"/>
          </a:p>
          <a:p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分工及梳理开发流程</a:t>
            </a:r>
            <a:r>
              <a:rPr lang="en-US" altLang="zh-CN" sz="2000" dirty="0"/>
              <a:t>—------------------</a:t>
            </a:r>
            <a:r>
              <a:rPr lang="zh-CN" altLang="en-US" sz="2000" dirty="0"/>
              <a:t>杨猛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梳理开发流程及绘制开发流程图</a:t>
            </a:r>
            <a:r>
              <a:rPr lang="en-US" altLang="zh-CN" sz="2000" dirty="0"/>
              <a:t>—</a:t>
            </a:r>
            <a:r>
              <a:rPr lang="zh-CN" altLang="en-US" sz="2000" dirty="0"/>
              <a:t>黄静坡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系统总体功能设计</a:t>
            </a:r>
            <a:r>
              <a:rPr lang="en-US" altLang="zh-CN" sz="2000" dirty="0"/>
              <a:t>—---------------------</a:t>
            </a:r>
            <a:r>
              <a:rPr lang="zh-CN" altLang="en-US" sz="2000" dirty="0"/>
              <a:t>杨猛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子系统功能结构设计</a:t>
            </a:r>
            <a:r>
              <a:rPr lang="en-US" altLang="zh-CN" sz="2000" dirty="0"/>
              <a:t>—------------------</a:t>
            </a:r>
            <a:r>
              <a:rPr lang="zh-CN" altLang="en-US" sz="2000" dirty="0"/>
              <a:t>杨猛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子系统数据库设计</a:t>
            </a:r>
            <a:r>
              <a:rPr lang="en-US" altLang="zh-CN" sz="2000" dirty="0"/>
              <a:t>—------------------</a:t>
            </a:r>
            <a:r>
              <a:rPr lang="zh-CN" altLang="en-US" sz="2000" dirty="0"/>
              <a:t>黎梓贤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数据流图设计</a:t>
            </a:r>
            <a:r>
              <a:rPr lang="en-US" altLang="zh-CN" sz="2000" dirty="0"/>
              <a:t>—------------------------</a:t>
            </a:r>
            <a:r>
              <a:rPr lang="zh-CN" altLang="en-US" sz="2000" dirty="0"/>
              <a:t>何奕逊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子系统对应原型界面设计</a:t>
            </a:r>
            <a:r>
              <a:rPr lang="en-US" altLang="zh-CN" sz="2000" dirty="0"/>
              <a:t>—------------</a:t>
            </a:r>
            <a:r>
              <a:rPr lang="zh-CN" altLang="en-US" sz="2000" dirty="0"/>
              <a:t>杨猛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整合原型界面</a:t>
            </a:r>
            <a:r>
              <a:rPr lang="en-US" altLang="zh-CN" sz="2000" dirty="0"/>
              <a:t>—------------------------</a:t>
            </a:r>
            <a:r>
              <a:rPr lang="zh-CN" altLang="en-US" sz="2000" dirty="0"/>
              <a:t>何奕逊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系统检查</a:t>
            </a:r>
            <a:r>
              <a:rPr lang="en-US" altLang="zh-CN" sz="2000" dirty="0"/>
              <a:t>—------------------------------</a:t>
            </a:r>
            <a:r>
              <a:rPr lang="zh-CN" altLang="en-US" sz="2000" dirty="0"/>
              <a:t>黄静坡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文档编写与整合</a:t>
            </a:r>
            <a:r>
              <a:rPr lang="en-US" altLang="zh-CN" sz="2000" dirty="0"/>
              <a:t>—---------------------</a:t>
            </a:r>
            <a:r>
              <a:rPr lang="zh-CN" altLang="en-US" sz="2000" dirty="0"/>
              <a:t>黎梓贤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文档润色及排版</a:t>
            </a:r>
            <a:r>
              <a:rPr lang="en-US" altLang="zh-CN" sz="2000" dirty="0"/>
              <a:t>—---------------------</a:t>
            </a:r>
            <a:r>
              <a:rPr lang="zh-CN" altLang="en-US" sz="2000" dirty="0"/>
              <a:t>黄静坡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汇报</a:t>
            </a:r>
            <a:r>
              <a:rPr lang="en-US" altLang="zh-CN" sz="2000" dirty="0"/>
              <a:t>PPT</a:t>
            </a:r>
            <a:r>
              <a:rPr lang="zh-CN" altLang="en-US" sz="2000" dirty="0"/>
              <a:t>制作</a:t>
            </a:r>
            <a:r>
              <a:rPr lang="en-US" altLang="zh-CN" sz="2000" dirty="0"/>
              <a:t>—-------------------------</a:t>
            </a:r>
            <a:r>
              <a:rPr lang="zh-CN" altLang="en-US" sz="2000" dirty="0"/>
              <a:t>黄静坡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汇报</a:t>
            </a:r>
            <a:r>
              <a:rPr lang="en-US" altLang="zh-CN" sz="2000" dirty="0"/>
              <a:t>—---------------------------------------</a:t>
            </a:r>
            <a:r>
              <a:rPr lang="zh-CN" altLang="en-US" sz="2000" dirty="0"/>
              <a:t>杨猛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3854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8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D0680AEB-A72C-84DB-B654-F2D925EE8551}"/>
              </a:ext>
            </a:extLst>
          </p:cNvPr>
          <p:cNvSpPr/>
          <p:nvPr/>
        </p:nvSpPr>
        <p:spPr>
          <a:xfrm>
            <a:off x="1625046" y="1835426"/>
            <a:ext cx="2675283" cy="266368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/>
              <a:t>目录</a:t>
            </a: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267D2311-78F1-4614-905A-6584D6CC51DD}"/>
              </a:ext>
            </a:extLst>
          </p:cNvPr>
          <p:cNvSpPr/>
          <p:nvPr/>
        </p:nvSpPr>
        <p:spPr>
          <a:xfrm rot="5400000">
            <a:off x="2678592" y="1227482"/>
            <a:ext cx="583095" cy="520148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9705CF7-B659-00C9-7E48-97FAB4E86B52}"/>
              </a:ext>
            </a:extLst>
          </p:cNvPr>
          <p:cNvSpPr/>
          <p:nvPr/>
        </p:nvSpPr>
        <p:spPr>
          <a:xfrm rot="5400000">
            <a:off x="2678594" y="2466565"/>
            <a:ext cx="583095" cy="520148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D3B7A69B-2390-33FB-F8A5-231C9C3BCE07}"/>
              </a:ext>
            </a:extLst>
          </p:cNvPr>
          <p:cNvSpPr/>
          <p:nvPr/>
        </p:nvSpPr>
        <p:spPr>
          <a:xfrm rot="5400000">
            <a:off x="2678594" y="3720552"/>
            <a:ext cx="583095" cy="520148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AE7CD06F-99D7-5B24-448C-44369C8DCEC8}"/>
              </a:ext>
            </a:extLst>
          </p:cNvPr>
          <p:cNvSpPr/>
          <p:nvPr/>
        </p:nvSpPr>
        <p:spPr>
          <a:xfrm rot="5400000">
            <a:off x="2678593" y="5019264"/>
            <a:ext cx="583095" cy="520148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80D6D2F-7704-1232-7231-30B675914909}"/>
              </a:ext>
            </a:extLst>
          </p:cNvPr>
          <p:cNvSpPr/>
          <p:nvPr/>
        </p:nvSpPr>
        <p:spPr>
          <a:xfrm>
            <a:off x="3230212" y="1141343"/>
            <a:ext cx="2865785" cy="649356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研究背景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5C99291-D65C-DB9F-6C11-81A8DEF3E753}"/>
              </a:ext>
            </a:extLst>
          </p:cNvPr>
          <p:cNvSpPr/>
          <p:nvPr/>
        </p:nvSpPr>
        <p:spPr>
          <a:xfrm>
            <a:off x="3230215" y="2401961"/>
            <a:ext cx="2865785" cy="649356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项目概述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A88C458D-AE0A-0CBF-BFC6-E610E6CB1972}"/>
              </a:ext>
            </a:extLst>
          </p:cNvPr>
          <p:cNvSpPr/>
          <p:nvPr/>
        </p:nvSpPr>
        <p:spPr>
          <a:xfrm>
            <a:off x="3230215" y="3601283"/>
            <a:ext cx="2865785" cy="649356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子系统简介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C01484E-39D4-B3C6-D51F-D0AD0287BC6B}"/>
              </a:ext>
            </a:extLst>
          </p:cNvPr>
          <p:cNvSpPr/>
          <p:nvPr/>
        </p:nvSpPr>
        <p:spPr>
          <a:xfrm>
            <a:off x="3230215" y="4921530"/>
            <a:ext cx="2865785" cy="649356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交互说明</a:t>
            </a:r>
          </a:p>
        </p:txBody>
      </p:sp>
    </p:spTree>
    <p:extLst>
      <p:ext uri="{BB962C8B-B14F-4D97-AF65-F5344CB8AC3E}">
        <p14:creationId xmlns:p14="http://schemas.microsoft.com/office/powerpoint/2010/main" val="365480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C70CDCB-FFBD-BBA1-C17B-572A3EE244D7}"/>
              </a:ext>
            </a:extLst>
          </p:cNvPr>
          <p:cNvSpPr/>
          <p:nvPr/>
        </p:nvSpPr>
        <p:spPr>
          <a:xfrm>
            <a:off x="5402566" y="1066800"/>
            <a:ext cx="4658139" cy="53074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F870E78-6B2D-3079-15D5-740187EF188B}"/>
              </a:ext>
            </a:extLst>
          </p:cNvPr>
          <p:cNvSpPr/>
          <p:nvPr/>
        </p:nvSpPr>
        <p:spPr>
          <a:xfrm>
            <a:off x="2968486" y="1066800"/>
            <a:ext cx="4658139" cy="5307496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AD1775B-ECE4-D78D-6350-221470F1D9D2}"/>
              </a:ext>
            </a:extLst>
          </p:cNvPr>
          <p:cNvSpPr txBox="1"/>
          <p:nvPr/>
        </p:nvSpPr>
        <p:spPr>
          <a:xfrm>
            <a:off x="8303785" y="1728331"/>
            <a:ext cx="1200329" cy="49364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</a:rPr>
              <a:t>研究背景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94F6669-54D9-31B4-8FCB-487B5F88BADD}"/>
              </a:ext>
            </a:extLst>
          </p:cNvPr>
          <p:cNvSpPr txBox="1"/>
          <p:nvPr/>
        </p:nvSpPr>
        <p:spPr>
          <a:xfrm>
            <a:off x="3351792" y="1728331"/>
            <a:ext cx="41015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kern="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宋体" panose="02010600030101010101" pitchFamily="2" charset="-122"/>
              </a:rPr>
              <a:t>随着社会的进步，信息技术的不断发展，传统的医院管理模式不再适应现在高速发展的现代化医院，主要体现在医院过多繁杂的程序上面浪费了大量的时间、人力和物力</a:t>
            </a:r>
            <a:r>
              <a:rPr lang="zh-CN" altLang="en-US" sz="2000" kern="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宋体" panose="02010600030101010101" pitchFamily="2" charset="-122"/>
              </a:rPr>
              <a:t>。</a:t>
            </a:r>
            <a:endParaRPr lang="en-US" altLang="zh-CN" sz="2000" kern="0" dirty="0">
              <a:solidFill>
                <a:schemeClr val="bg1"/>
              </a:solidFill>
              <a:effectLst/>
              <a:latin typeface="Arial Narrow" panose="020B0606020202030204" pitchFamily="34" charset="0"/>
              <a:ea typeface="宋体" panose="02010600030101010101" pitchFamily="2" charset="-122"/>
            </a:endParaRPr>
          </a:p>
          <a:p>
            <a:endParaRPr lang="en-US" altLang="zh-CN" sz="2000" kern="0" dirty="0">
              <a:solidFill>
                <a:schemeClr val="bg1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  <a:p>
            <a:r>
              <a:rPr lang="zh-CN" altLang="zh-CN" sz="2000" kern="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宋体" panose="02010600030101010101" pitchFamily="2" charset="-122"/>
              </a:rPr>
              <a:t>虽然医院在管理上面投入不菲，但效果甚微，达不到理想的效果。为此特提出《门诊系统》的调研与开发，以改变现有的门诊流程，提高效率。</a:t>
            </a:r>
            <a:endParaRPr lang="zh-CN" altLang="zh-CN" sz="20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70B097F5-493C-566F-4732-EB0977D28C7E}"/>
              </a:ext>
            </a:extLst>
          </p:cNvPr>
          <p:cNvCxnSpPr/>
          <p:nvPr/>
        </p:nvCxnSpPr>
        <p:spPr>
          <a:xfrm>
            <a:off x="7626625" y="1066800"/>
            <a:ext cx="0" cy="5307496"/>
          </a:xfrm>
          <a:prstGeom prst="line">
            <a:avLst/>
          </a:prstGeom>
          <a:ln w="3175"/>
          <a:effectLst>
            <a:glow rad="38100">
              <a:schemeClr val="tx1">
                <a:alpha val="60000"/>
              </a:schemeClr>
            </a:glow>
            <a:outerShdw blurRad="38100" dist="25400" dir="5400000" rotWithShape="0">
              <a:srgbClr val="000000">
                <a:alpha val="2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606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69C66BFB-9BE6-5278-9C1E-36BBA74FEBDE}"/>
              </a:ext>
            </a:extLst>
          </p:cNvPr>
          <p:cNvSpPr txBox="1"/>
          <p:nvPr/>
        </p:nvSpPr>
        <p:spPr>
          <a:xfrm>
            <a:off x="1530626" y="649357"/>
            <a:ext cx="4565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项目概述</a:t>
            </a:r>
            <a:r>
              <a:rPr lang="en-US" altLang="zh-CN" sz="2400" b="1" dirty="0"/>
              <a:t>—</a:t>
            </a:r>
            <a:r>
              <a:rPr lang="zh-CN" altLang="en-US" sz="2400" b="1" dirty="0"/>
              <a:t>设计目标</a:t>
            </a:r>
            <a:endParaRPr lang="zh-CN" altLang="en-US" sz="3200" b="1" dirty="0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8D8134E-47FE-B1F7-16FB-4BF00A0CB419}"/>
              </a:ext>
            </a:extLst>
          </p:cNvPr>
          <p:cNvCxnSpPr>
            <a:cxnSpLocks/>
          </p:cNvCxnSpPr>
          <p:nvPr/>
        </p:nvCxnSpPr>
        <p:spPr>
          <a:xfrm>
            <a:off x="1530626" y="1292087"/>
            <a:ext cx="3505200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93D82C27-B227-82B9-4C9E-58ED344415DB}"/>
              </a:ext>
            </a:extLst>
          </p:cNvPr>
          <p:cNvSpPr/>
          <p:nvPr/>
        </p:nvSpPr>
        <p:spPr>
          <a:xfrm>
            <a:off x="967409" y="1477617"/>
            <a:ext cx="4565374" cy="496294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01600" prst="riblet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F2225AF-3D73-A9F6-9651-114A023E5D2B}"/>
              </a:ext>
            </a:extLst>
          </p:cNvPr>
          <p:cNvSpPr/>
          <p:nvPr/>
        </p:nvSpPr>
        <p:spPr>
          <a:xfrm>
            <a:off x="6599583" y="1477617"/>
            <a:ext cx="4565374" cy="496294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8F638A7-5721-600D-E6B7-7B62695E478B}"/>
              </a:ext>
            </a:extLst>
          </p:cNvPr>
          <p:cNvSpPr txBox="1"/>
          <p:nvPr/>
        </p:nvSpPr>
        <p:spPr>
          <a:xfrm>
            <a:off x="1046922" y="1550504"/>
            <a:ext cx="4346713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To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小型门诊工作站：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/>
          </a:p>
          <a:p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提升医疗服务效率，改善病人就医体验</a:t>
            </a:r>
            <a:endParaRPr lang="en-US" altLang="zh-CN" sz="20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000" b="1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000" b="1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协助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门诊站高效处理日常运营中的各类任务</a:t>
            </a:r>
            <a:r>
              <a:rPr lang="zh-CN" altLang="en-US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包括病人信息管理、病历记录、处方开具等</a:t>
            </a:r>
            <a:endParaRPr lang="en-US" altLang="zh-CN" sz="20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000" b="1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000" b="1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通过自动化的流程减少人为错误，提高了医疗服务的质量和可靠性</a:t>
            </a:r>
            <a:endParaRPr lang="zh-CN" altLang="en-US" sz="2000" b="1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3243415-BBEE-3BC0-86AC-FD01895C6914}"/>
              </a:ext>
            </a:extLst>
          </p:cNvPr>
          <p:cNvSpPr txBox="1"/>
          <p:nvPr/>
        </p:nvSpPr>
        <p:spPr>
          <a:xfrm>
            <a:off x="6718852" y="1550504"/>
            <a:ext cx="4187687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To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住院管理系统：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提供一个集中的平台来管理住院病人的所有信息，确保医疗服务的连续性和协调性</a:t>
            </a:r>
            <a:endParaRPr lang="en-US" altLang="zh-CN" sz="20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000" b="1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优化资源分配，提高医院运营的经济效益</a:t>
            </a:r>
            <a:endParaRPr lang="en-US" altLang="zh-CN" sz="20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000" b="1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监控病人状况和治疗反应，帮助医生和护士做出及时的临床决策</a:t>
            </a:r>
            <a:endParaRPr lang="en-US" altLang="zh-CN" sz="2000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000" b="1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支持医疗团队之间的沟通和协作，通过共享病人信息，促进了跨部门的协调和团队合作</a:t>
            </a:r>
            <a:endParaRPr lang="zh-CN" alt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2" name="等腰三角形 21">
            <a:extLst>
              <a:ext uri="{FF2B5EF4-FFF2-40B4-BE49-F238E27FC236}">
                <a16:creationId xmlns:a16="http://schemas.microsoft.com/office/drawing/2014/main" id="{AD9B60A7-F3A0-B2E8-F0B4-46B323477336}"/>
              </a:ext>
            </a:extLst>
          </p:cNvPr>
          <p:cNvSpPr/>
          <p:nvPr/>
        </p:nvSpPr>
        <p:spPr>
          <a:xfrm rot="5400000">
            <a:off x="851452" y="2389266"/>
            <a:ext cx="231913" cy="27167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等腰三角形 22">
            <a:extLst>
              <a:ext uri="{FF2B5EF4-FFF2-40B4-BE49-F238E27FC236}">
                <a16:creationId xmlns:a16="http://schemas.microsoft.com/office/drawing/2014/main" id="{5B5C26C5-3E7C-F56B-1DD9-3BBDD4E336DF}"/>
              </a:ext>
            </a:extLst>
          </p:cNvPr>
          <p:cNvSpPr/>
          <p:nvPr/>
        </p:nvSpPr>
        <p:spPr>
          <a:xfrm rot="5400000">
            <a:off x="851452" y="3784619"/>
            <a:ext cx="231913" cy="27167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>
            <a:extLst>
              <a:ext uri="{FF2B5EF4-FFF2-40B4-BE49-F238E27FC236}">
                <a16:creationId xmlns:a16="http://schemas.microsoft.com/office/drawing/2014/main" id="{5348C2A9-3CC9-0B72-B9DF-C99190609141}"/>
              </a:ext>
            </a:extLst>
          </p:cNvPr>
          <p:cNvSpPr/>
          <p:nvPr/>
        </p:nvSpPr>
        <p:spPr>
          <a:xfrm rot="5400000">
            <a:off x="851452" y="5171661"/>
            <a:ext cx="231913" cy="27167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>
            <a:extLst>
              <a:ext uri="{FF2B5EF4-FFF2-40B4-BE49-F238E27FC236}">
                <a16:creationId xmlns:a16="http://schemas.microsoft.com/office/drawing/2014/main" id="{01A4BB16-A7B8-9630-066D-582AB58F91A9}"/>
              </a:ext>
            </a:extLst>
          </p:cNvPr>
          <p:cNvSpPr/>
          <p:nvPr/>
        </p:nvSpPr>
        <p:spPr>
          <a:xfrm rot="5400000">
            <a:off x="6543260" y="2409708"/>
            <a:ext cx="231913" cy="27167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等腰三角形 26">
            <a:extLst>
              <a:ext uri="{FF2B5EF4-FFF2-40B4-BE49-F238E27FC236}">
                <a16:creationId xmlns:a16="http://schemas.microsoft.com/office/drawing/2014/main" id="{DD260C28-65BE-0D94-F059-1D711F5CDC16}"/>
              </a:ext>
            </a:extLst>
          </p:cNvPr>
          <p:cNvSpPr/>
          <p:nvPr/>
        </p:nvSpPr>
        <p:spPr>
          <a:xfrm rot="5400000">
            <a:off x="6543260" y="3520704"/>
            <a:ext cx="231913" cy="27167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7595BC44-EADA-868A-B9AC-0729D0711D2E}"/>
              </a:ext>
            </a:extLst>
          </p:cNvPr>
          <p:cNvSpPr/>
          <p:nvPr/>
        </p:nvSpPr>
        <p:spPr>
          <a:xfrm rot="5400000">
            <a:off x="6543260" y="4414927"/>
            <a:ext cx="231913" cy="27167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等腰三角形 28">
            <a:extLst>
              <a:ext uri="{FF2B5EF4-FFF2-40B4-BE49-F238E27FC236}">
                <a16:creationId xmlns:a16="http://schemas.microsoft.com/office/drawing/2014/main" id="{4557091C-FF70-BC93-5A42-C750107FD625}"/>
              </a:ext>
            </a:extLst>
          </p:cNvPr>
          <p:cNvSpPr/>
          <p:nvPr/>
        </p:nvSpPr>
        <p:spPr>
          <a:xfrm rot="5400000">
            <a:off x="6543260" y="5394078"/>
            <a:ext cx="231913" cy="27167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303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2EAA69A-6A55-F2D7-54E1-856591432144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子系统简介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2C5CD3E9-EC6A-AADA-47D8-DCE19BB5B821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5015948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329A57FD-5B3D-818F-C342-258181AFF23B}"/>
              </a:ext>
            </a:extLst>
          </p:cNvPr>
          <p:cNvSpPr/>
          <p:nvPr/>
        </p:nvSpPr>
        <p:spPr>
          <a:xfrm rot="5400000">
            <a:off x="4267199" y="-370864"/>
            <a:ext cx="781872" cy="5486391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4821B5A5-404B-D3DD-ACD4-1E55A99B88BF}"/>
              </a:ext>
            </a:extLst>
          </p:cNvPr>
          <p:cNvSpPr/>
          <p:nvPr/>
        </p:nvSpPr>
        <p:spPr>
          <a:xfrm rot="16200000" flipH="1">
            <a:off x="7179365" y="893074"/>
            <a:ext cx="781872" cy="5486391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983A43C0-5961-02FE-F9DC-DDD7B440E61E}"/>
              </a:ext>
            </a:extLst>
          </p:cNvPr>
          <p:cNvSpPr/>
          <p:nvPr/>
        </p:nvSpPr>
        <p:spPr>
          <a:xfrm rot="5400000">
            <a:off x="4267199" y="2190140"/>
            <a:ext cx="781872" cy="5486391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D153D5F7-2527-03A0-90DB-7A0F24B4B81E}"/>
              </a:ext>
            </a:extLst>
          </p:cNvPr>
          <p:cNvSpPr/>
          <p:nvPr/>
        </p:nvSpPr>
        <p:spPr>
          <a:xfrm rot="16200000" flipH="1">
            <a:off x="7179366" y="3319702"/>
            <a:ext cx="781872" cy="5486391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0CFB37C-3840-BE3E-9738-53A5A6AB5832}"/>
              </a:ext>
            </a:extLst>
          </p:cNvPr>
          <p:cNvSpPr txBox="1"/>
          <p:nvPr/>
        </p:nvSpPr>
        <p:spPr>
          <a:xfrm>
            <a:off x="3306418" y="2059229"/>
            <a:ext cx="2915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功能结构示意图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7B476D5-C232-A907-8891-FBDA448ACD20}"/>
              </a:ext>
            </a:extLst>
          </p:cNvPr>
          <p:cNvSpPr/>
          <p:nvPr/>
        </p:nvSpPr>
        <p:spPr>
          <a:xfrm>
            <a:off x="1914939" y="1981395"/>
            <a:ext cx="1221309" cy="781871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897C641-B3B9-79AB-7899-D8614A54CBFD}"/>
              </a:ext>
            </a:extLst>
          </p:cNvPr>
          <p:cNvSpPr/>
          <p:nvPr/>
        </p:nvSpPr>
        <p:spPr>
          <a:xfrm>
            <a:off x="9092188" y="3245333"/>
            <a:ext cx="1221309" cy="78187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CC75E72-3D17-8048-A27C-1EA0A7826A7C}"/>
              </a:ext>
            </a:extLst>
          </p:cNvPr>
          <p:cNvSpPr/>
          <p:nvPr/>
        </p:nvSpPr>
        <p:spPr>
          <a:xfrm>
            <a:off x="9092188" y="5671959"/>
            <a:ext cx="1221309" cy="781871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B1D63B6-81FD-A19A-A2F3-787B6A5F75CD}"/>
              </a:ext>
            </a:extLst>
          </p:cNvPr>
          <p:cNvSpPr/>
          <p:nvPr/>
        </p:nvSpPr>
        <p:spPr>
          <a:xfrm>
            <a:off x="1914938" y="4542401"/>
            <a:ext cx="1221309" cy="781871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4E657F1-631C-4611-A85B-CCA5443FD435}"/>
              </a:ext>
            </a:extLst>
          </p:cNvPr>
          <p:cNvSpPr txBox="1"/>
          <p:nvPr/>
        </p:nvSpPr>
        <p:spPr>
          <a:xfrm>
            <a:off x="5900828" y="3329080"/>
            <a:ext cx="3338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业务流程示意图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0C7D9F8-07FC-A47E-9020-DA948A34D6CC}"/>
              </a:ext>
            </a:extLst>
          </p:cNvPr>
          <p:cNvSpPr txBox="1"/>
          <p:nvPr/>
        </p:nvSpPr>
        <p:spPr>
          <a:xfrm>
            <a:off x="3306418" y="4639670"/>
            <a:ext cx="32865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数据库物理模型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E587209-6418-6FEF-CFCC-53D948791E20}"/>
              </a:ext>
            </a:extLst>
          </p:cNvPr>
          <p:cNvSpPr txBox="1"/>
          <p:nvPr/>
        </p:nvSpPr>
        <p:spPr>
          <a:xfrm>
            <a:off x="5900828" y="5801284"/>
            <a:ext cx="3338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数据库表示例</a:t>
            </a:r>
          </a:p>
        </p:txBody>
      </p:sp>
    </p:spTree>
    <p:extLst>
      <p:ext uri="{BB962C8B-B14F-4D97-AF65-F5344CB8AC3E}">
        <p14:creationId xmlns:p14="http://schemas.microsoft.com/office/powerpoint/2010/main" val="1172831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640A54D-7720-95A3-BB75-0A2D7D5F4D33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子系统简介</a:t>
            </a:r>
            <a:r>
              <a:rPr lang="en-US" altLang="zh-CN" sz="2400" b="1" dirty="0"/>
              <a:t>—</a:t>
            </a:r>
            <a:r>
              <a:rPr lang="zh-CN" altLang="en-US" sz="2400" b="1" dirty="0"/>
              <a:t>小型门诊工作站</a:t>
            </a:r>
            <a:endParaRPr lang="zh-CN" altLang="en-US" sz="3200" b="1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7A2E5F6-278A-2B74-20C7-1487A680CBDE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5015948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5D5AD210-9289-6C79-6ADA-A30E9412BD6D}"/>
              </a:ext>
            </a:extLst>
          </p:cNvPr>
          <p:cNvSpPr/>
          <p:nvPr/>
        </p:nvSpPr>
        <p:spPr>
          <a:xfrm rot="5400000">
            <a:off x="1541922" y="1644761"/>
            <a:ext cx="781872" cy="3427796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C05959E-7232-2885-7C20-6632FCFC8634}"/>
              </a:ext>
            </a:extLst>
          </p:cNvPr>
          <p:cNvSpPr txBox="1"/>
          <p:nvPr/>
        </p:nvSpPr>
        <p:spPr>
          <a:xfrm>
            <a:off x="315498" y="3045557"/>
            <a:ext cx="2915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功能结构示意图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9132FE9-4250-BED4-28D7-78B46EA035F0}"/>
              </a:ext>
            </a:extLst>
          </p:cNvPr>
          <p:cNvSpPr/>
          <p:nvPr/>
        </p:nvSpPr>
        <p:spPr>
          <a:xfrm>
            <a:off x="3646756" y="1782661"/>
            <a:ext cx="8105812" cy="45651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95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5CCFEC6-F26B-88BD-87E4-88FCA45496C8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子系统简介</a:t>
            </a:r>
            <a:r>
              <a:rPr lang="en-US" altLang="zh-CN" sz="2400" b="1" dirty="0"/>
              <a:t>—</a:t>
            </a:r>
            <a:r>
              <a:rPr lang="zh-CN" altLang="en-US" sz="2400" b="1" dirty="0"/>
              <a:t>小型门诊工作站</a:t>
            </a:r>
            <a:endParaRPr lang="zh-CN" altLang="en-US" sz="3200" b="1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29C1DD9-69D6-DA88-4396-886E41B83B95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5015948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538D1A9E-906F-0FEF-1BF0-06C7AA686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514" y="1470991"/>
            <a:ext cx="7906400" cy="5227155"/>
          </a:xfrm>
          <a:prstGeom prst="rect">
            <a:avLst/>
          </a:prstGeom>
        </p:spPr>
      </p:pic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F50331A-FC9F-9497-4F8F-E0593CF0285A}"/>
              </a:ext>
            </a:extLst>
          </p:cNvPr>
          <p:cNvSpPr/>
          <p:nvPr/>
        </p:nvSpPr>
        <p:spPr>
          <a:xfrm rot="5400000">
            <a:off x="1719048" y="1715102"/>
            <a:ext cx="781872" cy="3427796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E01DCE7-9DF0-372C-3774-E7EDA7780343}"/>
              </a:ext>
            </a:extLst>
          </p:cNvPr>
          <p:cNvSpPr txBox="1"/>
          <p:nvPr/>
        </p:nvSpPr>
        <p:spPr>
          <a:xfrm flipH="1">
            <a:off x="617458" y="3115898"/>
            <a:ext cx="3338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业务流程示意图</a:t>
            </a:r>
          </a:p>
        </p:txBody>
      </p:sp>
    </p:spTree>
    <p:extLst>
      <p:ext uri="{BB962C8B-B14F-4D97-AF65-F5344CB8AC3E}">
        <p14:creationId xmlns:p14="http://schemas.microsoft.com/office/powerpoint/2010/main" val="765692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13F86B6-2C73-E47D-C193-B58CCBEB40D1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子系统简介</a:t>
            </a:r>
            <a:r>
              <a:rPr lang="en-US" altLang="zh-CN" sz="2400" b="1" dirty="0"/>
              <a:t>—</a:t>
            </a:r>
            <a:r>
              <a:rPr lang="zh-CN" altLang="en-US" sz="2400" b="1" dirty="0"/>
              <a:t>小型门诊工作站</a:t>
            </a:r>
            <a:endParaRPr lang="zh-CN" altLang="en-US" sz="3200" b="1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4E0C938-5F90-A5BF-7CC7-5561B58F2C99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5015948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CFE503D4-B976-8E37-7BAD-AE61475B2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98" y="1610141"/>
            <a:ext cx="11279137" cy="5101374"/>
          </a:xfrm>
          <a:prstGeom prst="rect">
            <a:avLst/>
          </a:prstGeom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497E395B-049E-BC38-F44D-4CD9DCDAEE71}"/>
              </a:ext>
            </a:extLst>
          </p:cNvPr>
          <p:cNvSpPr/>
          <p:nvPr/>
        </p:nvSpPr>
        <p:spPr>
          <a:xfrm rot="5400000">
            <a:off x="1322962" y="1196634"/>
            <a:ext cx="781872" cy="3427796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BD7C83-335A-FB98-545C-05C0D02F64AE}"/>
              </a:ext>
            </a:extLst>
          </p:cNvPr>
          <p:cNvSpPr txBox="1"/>
          <p:nvPr/>
        </p:nvSpPr>
        <p:spPr>
          <a:xfrm>
            <a:off x="141257" y="2648922"/>
            <a:ext cx="32865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数据库物理模型</a:t>
            </a:r>
          </a:p>
        </p:txBody>
      </p:sp>
    </p:spTree>
    <p:extLst>
      <p:ext uri="{BB962C8B-B14F-4D97-AF65-F5344CB8AC3E}">
        <p14:creationId xmlns:p14="http://schemas.microsoft.com/office/powerpoint/2010/main" val="250492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89258CD8-2C87-2000-43CE-9D4122E3B166}"/>
              </a:ext>
            </a:extLst>
          </p:cNvPr>
          <p:cNvSpPr/>
          <p:nvPr/>
        </p:nvSpPr>
        <p:spPr>
          <a:xfrm rot="5400000">
            <a:off x="1322962" y="1961489"/>
            <a:ext cx="781872" cy="3427796"/>
          </a:xfrm>
          <a:custGeom>
            <a:avLst/>
            <a:gdLst>
              <a:gd name="connsiteX0" fmla="*/ 0 w 781872"/>
              <a:gd name="connsiteY0" fmla="*/ 5486391 h 5486391"/>
              <a:gd name="connsiteX1" fmla="*/ 0 w 781872"/>
              <a:gd name="connsiteY1" fmla="*/ 781869 h 5486391"/>
              <a:gd name="connsiteX2" fmla="*/ 1 w 781872"/>
              <a:gd name="connsiteY2" fmla="*/ 781869 h 5486391"/>
              <a:gd name="connsiteX3" fmla="*/ 390936 w 781872"/>
              <a:gd name="connsiteY3" fmla="*/ 0 h 5486391"/>
              <a:gd name="connsiteX4" fmla="*/ 781871 w 781872"/>
              <a:gd name="connsiteY4" fmla="*/ 781869 h 5486391"/>
              <a:gd name="connsiteX5" fmla="*/ 781872 w 781872"/>
              <a:gd name="connsiteY5" fmla="*/ 781869 h 5486391"/>
              <a:gd name="connsiteX6" fmla="*/ 781871 w 781872"/>
              <a:gd name="connsiteY6" fmla="*/ 5486391 h 5486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1872" h="5486391">
                <a:moveTo>
                  <a:pt x="0" y="5486391"/>
                </a:moveTo>
                <a:lnTo>
                  <a:pt x="0" y="781869"/>
                </a:lnTo>
                <a:lnTo>
                  <a:pt x="1" y="781869"/>
                </a:lnTo>
                <a:lnTo>
                  <a:pt x="390936" y="0"/>
                </a:lnTo>
                <a:lnTo>
                  <a:pt x="781871" y="781869"/>
                </a:lnTo>
                <a:lnTo>
                  <a:pt x="781872" y="781869"/>
                </a:lnTo>
                <a:lnTo>
                  <a:pt x="781871" y="5486391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214A3C-6D19-7CBE-D258-513291DD8A35}"/>
              </a:ext>
            </a:extLst>
          </p:cNvPr>
          <p:cNvSpPr txBox="1"/>
          <p:nvPr/>
        </p:nvSpPr>
        <p:spPr>
          <a:xfrm>
            <a:off x="401176" y="3413777"/>
            <a:ext cx="3338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数据库表示例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97855DB-5EC3-EE5B-870C-69EFA508CABC}"/>
              </a:ext>
            </a:extLst>
          </p:cNvPr>
          <p:cNvSpPr txBox="1"/>
          <p:nvPr/>
        </p:nvSpPr>
        <p:spPr>
          <a:xfrm>
            <a:off x="1530626" y="649357"/>
            <a:ext cx="501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子系统简介</a:t>
            </a:r>
            <a:r>
              <a:rPr lang="en-US" altLang="zh-CN" sz="2400" b="1" dirty="0"/>
              <a:t>—</a:t>
            </a:r>
            <a:r>
              <a:rPr lang="zh-CN" altLang="en-US" sz="2400" b="1" dirty="0"/>
              <a:t>小型门诊工作站</a:t>
            </a:r>
            <a:endParaRPr lang="zh-CN" altLang="en-US" sz="3200" b="1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94EFC90-06F2-D8A1-E9C2-7CE34D0047F9}"/>
              </a:ext>
            </a:extLst>
          </p:cNvPr>
          <p:cNvCxnSpPr>
            <a:cxnSpLocks/>
          </p:cNvCxnSpPr>
          <p:nvPr/>
        </p:nvCxnSpPr>
        <p:spPr>
          <a:xfrm>
            <a:off x="1530626" y="1311965"/>
            <a:ext cx="5015948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978FBE30-A464-23F6-B8F6-DB380A9B4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796" y="2098649"/>
            <a:ext cx="7337431" cy="139633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41DF5D7-2167-65A5-DCAC-06D700F15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" r="6430"/>
          <a:stretch/>
        </p:blipFill>
        <p:spPr>
          <a:xfrm>
            <a:off x="3427796" y="4578632"/>
            <a:ext cx="7851914" cy="125895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6E3020D6-8CEE-BF96-AF62-3B4708EAB596}"/>
              </a:ext>
            </a:extLst>
          </p:cNvPr>
          <p:cNvSpPr txBox="1"/>
          <p:nvPr/>
        </p:nvSpPr>
        <p:spPr>
          <a:xfrm>
            <a:off x="3677479" y="1620606"/>
            <a:ext cx="1504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费用结算表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8340A43-5B9E-0146-8360-1A866D7704DB}"/>
              </a:ext>
            </a:extLst>
          </p:cNvPr>
          <p:cNvSpPr txBox="1"/>
          <p:nvPr/>
        </p:nvSpPr>
        <p:spPr>
          <a:xfrm>
            <a:off x="3666331" y="4066323"/>
            <a:ext cx="1588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患者病历表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5F432AF0-F525-E481-E5FC-E4F706061DC4}"/>
              </a:ext>
            </a:extLst>
          </p:cNvPr>
          <p:cNvSpPr/>
          <p:nvPr/>
        </p:nvSpPr>
        <p:spPr>
          <a:xfrm rot="5400000">
            <a:off x="3455506" y="1718904"/>
            <a:ext cx="205409" cy="238535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>
            <a:extLst>
              <a:ext uri="{FF2B5EF4-FFF2-40B4-BE49-F238E27FC236}">
                <a16:creationId xmlns:a16="http://schemas.microsoft.com/office/drawing/2014/main" id="{7D56DB64-4053-ABF3-F06B-79C606EC2140}"/>
              </a:ext>
            </a:extLst>
          </p:cNvPr>
          <p:cNvSpPr/>
          <p:nvPr/>
        </p:nvSpPr>
        <p:spPr>
          <a:xfrm rot="5400000">
            <a:off x="3444359" y="4155469"/>
            <a:ext cx="205409" cy="238535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931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15" grpId="0" animBg="1"/>
      <p:bldP spid="16" grpId="0" animBg="1"/>
    </p:bldLst>
  </p:timing>
</p:sld>
</file>

<file path=ppt/theme/theme1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146</TotalTime>
  <Words>549</Words>
  <Application>Microsoft Office PowerPoint</Application>
  <PresentationFormat>宽屏</PresentationFormat>
  <Paragraphs>78</Paragraphs>
  <Slides>16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宋体</vt:lpstr>
      <vt:lpstr>Arial</vt:lpstr>
      <vt:lpstr>Arial Narrow</vt:lpstr>
      <vt:lpstr>Century Gothic</vt:lpstr>
      <vt:lpstr>Times New Roman</vt:lpstr>
      <vt:lpstr>Wingdings 3</vt:lpstr>
      <vt:lpstr>丝状</vt:lpstr>
      <vt:lpstr>综合医院管理设计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静坡 黄</dc:creator>
  <cp:lastModifiedBy>猛 杨</cp:lastModifiedBy>
  <cp:revision>4</cp:revision>
  <dcterms:created xsi:type="dcterms:W3CDTF">2024-12-25T10:09:55Z</dcterms:created>
  <dcterms:modified xsi:type="dcterms:W3CDTF">2024-12-26T07:56:36Z</dcterms:modified>
</cp:coreProperties>
</file>

<file path=docProps/thumbnail.jpeg>
</file>